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8" r:id="rId2"/>
    <p:sldId id="259" r:id="rId3"/>
    <p:sldId id="260" r:id="rId4"/>
    <p:sldId id="263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743DB-80B1-2041-8906-7C011E70924D}" v="63" dt="2020-05-28T19:06:11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2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7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5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2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2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4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3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1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3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7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7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9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2A3773A8-A01D-4898-B526-64F8F85414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34" b="779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859116-A780-4C4F-807E-6D42C95A3E88}"/>
              </a:ext>
            </a:extLst>
          </p:cNvPr>
          <p:cNvSpPr txBox="1"/>
          <p:nvPr/>
        </p:nvSpPr>
        <p:spPr>
          <a:xfrm>
            <a:off x="352926" y="5065297"/>
            <a:ext cx="504925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rgbClr val="FFFFFF"/>
                </a:solidFill>
                <a:ea typeface="+mn-lt"/>
                <a:cs typeface="+mn-lt"/>
              </a:rPr>
              <a:t>2020</a:t>
            </a:r>
          </a:p>
          <a:p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ECONOMIC AND PERSONAL FINANCE</a:t>
            </a:r>
            <a:endParaRPr lang="en-US" dirty="0">
              <a:solidFill>
                <a:srgbClr val="FFFFFF"/>
              </a:solidFill>
              <a:cs typeface="Calibri"/>
            </a:endParaRPr>
          </a:p>
          <a:p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EDUCATION IN OUR NATION’S SCHOOLS</a:t>
            </a:r>
            <a:endParaRPr lang="en-US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FBB7F-F7EB-D44A-BF40-0E18D3D0D533}"/>
              </a:ext>
            </a:extLst>
          </p:cNvPr>
          <p:cNvSpPr txBox="1"/>
          <p:nvPr/>
        </p:nvSpPr>
        <p:spPr>
          <a:xfrm>
            <a:off x="1030941" y="1792703"/>
            <a:ext cx="6033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Council on Economic Education</a:t>
            </a:r>
          </a:p>
        </p:txBody>
      </p:sp>
    </p:spTree>
    <p:extLst>
      <p:ext uri="{BB962C8B-B14F-4D97-AF65-F5344CB8AC3E}">
        <p14:creationId xmlns:p14="http://schemas.microsoft.com/office/powerpoint/2010/main" val="420306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4749E49-DB36-44ED-8A1B-E5BF576439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7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D58DE7-AF61-284D-BDFF-3B18A56E8796}"/>
              </a:ext>
            </a:extLst>
          </p:cNvPr>
          <p:cNvSpPr txBox="1"/>
          <p:nvPr/>
        </p:nvSpPr>
        <p:spPr>
          <a:xfrm>
            <a:off x="844825" y="4890050"/>
            <a:ext cx="10813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After many years of little change, the 2020 Survey shows real progress in the number of states with graduation requirements in both economics and personal finance. </a:t>
            </a:r>
          </a:p>
        </p:txBody>
      </p:sp>
    </p:spTree>
    <p:extLst>
      <p:ext uri="{BB962C8B-B14F-4D97-AF65-F5344CB8AC3E}">
        <p14:creationId xmlns:p14="http://schemas.microsoft.com/office/powerpoint/2010/main" val="51228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958D59-0A4A-4123-A4C4-BC9447EEABF5}"/>
              </a:ext>
            </a:extLst>
          </p:cNvPr>
          <p:cNvSpPr txBox="1"/>
          <p:nvPr/>
        </p:nvSpPr>
        <p:spPr>
          <a:xfrm>
            <a:off x="657340" y="582670"/>
            <a:ext cx="10473368" cy="769441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ea typeface="+mn-lt"/>
                <a:cs typeface="+mn-lt"/>
              </a:rPr>
              <a:t>Florida's Partial Victory</a:t>
            </a:r>
            <a:endParaRPr lang="en-US" sz="4400" b="1" dirty="0">
              <a:ea typeface="+mn-lt"/>
              <a:cs typeface="+mn-lt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E620D2-D254-4807-BF49-06EE314299AE}"/>
              </a:ext>
            </a:extLst>
          </p:cNvPr>
          <p:cNvCxnSpPr/>
          <p:nvPr/>
        </p:nvCxnSpPr>
        <p:spPr>
          <a:xfrm>
            <a:off x="-3270909" y="1426047"/>
            <a:ext cx="9329486" cy="20052"/>
          </a:xfrm>
          <a:prstGeom prst="straightConnector1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3837044-889C-5D4D-B10B-6E80DDAFFD30}"/>
              </a:ext>
            </a:extLst>
          </p:cNvPr>
          <p:cNvSpPr txBox="1"/>
          <p:nvPr/>
        </p:nvSpPr>
        <p:spPr>
          <a:xfrm>
            <a:off x="657340" y="1580430"/>
            <a:ext cx="108024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Since 2011, the FCEE has pursued a legislative requirement for a standalone course in personal finance. Finally, in 2019 the legislature passed a requirement for that course. While the bill’s passing is a victory for Florida students, it is only a partial one—</a:t>
            </a:r>
            <a:r>
              <a:rPr lang="en-US" sz="2000" dirty="0">
                <a:solidFill>
                  <a:srgbClr val="92D050"/>
                </a:solidFill>
              </a:rPr>
              <a:t>legislators require only that the course be offered, not that it be taken for graduation.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D9434C-370E-D841-BF8F-D3C54332B4D6}"/>
              </a:ext>
            </a:extLst>
          </p:cNvPr>
          <p:cNvSpPr txBox="1"/>
          <p:nvPr/>
        </p:nvSpPr>
        <p:spPr>
          <a:xfrm>
            <a:off x="606964" y="3413008"/>
            <a:ext cx="109032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88 Course Standards, Such As: </a:t>
            </a:r>
          </a:p>
          <a:p>
            <a:pPr marL="285750" indent="-2857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Describe how the earnings of workers are determined</a:t>
            </a:r>
          </a:p>
          <a:p>
            <a:pPr marL="285750" indent="-2857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Compare credit, savings, and investment services available to the consumer from financial institutions</a:t>
            </a:r>
          </a:p>
          <a:p>
            <a:pPr marL="285750" indent="-2857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Describe the risk and return profiles of various investment vehicles and the importance of diversification</a:t>
            </a:r>
          </a:p>
          <a:p>
            <a:pPr marL="285750" indent="-2857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Construct a one-year budget plan for a specific career path including expenses</a:t>
            </a:r>
          </a:p>
          <a:p>
            <a:pPr marL="285750" indent="-2857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Identify the impact of inflation on society</a:t>
            </a:r>
          </a:p>
          <a:p>
            <a:pPr marL="285750" indent="-2857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Differentiate between direct and indirect taxes, and describe the progressivity of taxes</a:t>
            </a:r>
          </a:p>
        </p:txBody>
      </p:sp>
    </p:spTree>
    <p:extLst>
      <p:ext uri="{BB962C8B-B14F-4D97-AF65-F5344CB8AC3E}">
        <p14:creationId xmlns:p14="http://schemas.microsoft.com/office/powerpoint/2010/main" val="4287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958D59-0A4A-4123-A4C4-BC9447EEABF5}"/>
              </a:ext>
            </a:extLst>
          </p:cNvPr>
          <p:cNvSpPr txBox="1"/>
          <p:nvPr/>
        </p:nvSpPr>
        <p:spPr>
          <a:xfrm>
            <a:off x="657340" y="582670"/>
            <a:ext cx="10473368" cy="769441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ea typeface="+mn-lt"/>
                <a:cs typeface="+mn-lt"/>
              </a:rPr>
              <a:t>Personal Financial Literacy Course</a:t>
            </a:r>
            <a:endParaRPr lang="en-US" sz="4400" b="1" dirty="0">
              <a:cs typeface="Calibri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E620D2-D254-4807-BF49-06EE314299AE}"/>
              </a:ext>
            </a:extLst>
          </p:cNvPr>
          <p:cNvCxnSpPr/>
          <p:nvPr/>
        </p:nvCxnSpPr>
        <p:spPr>
          <a:xfrm>
            <a:off x="-26" y="1426047"/>
            <a:ext cx="9329486" cy="20052"/>
          </a:xfrm>
          <a:prstGeom prst="straightConnector1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TextBox 1">
            <a:extLst>
              <a:ext uri="{FF2B5EF4-FFF2-40B4-BE49-F238E27FC236}">
                <a16:creationId xmlns:a16="http://schemas.microsoft.com/office/drawing/2014/main" id="{5D6AB15C-C878-4DFB-9355-15F3AC83E8E5}"/>
              </a:ext>
            </a:extLst>
          </p:cNvPr>
          <p:cNvSpPr txBox="1"/>
          <p:nvPr/>
        </p:nvSpPr>
        <p:spPr>
          <a:xfrm>
            <a:off x="655601" y="1606623"/>
            <a:ext cx="11072037" cy="95410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FFFFFF"/>
                </a:solidFill>
                <a:ea typeface="+mn-lt"/>
                <a:cs typeface="+mn-lt"/>
              </a:rPr>
              <a:t>Personal Financial Literacy Course </a:t>
            </a:r>
            <a:r>
              <a:rPr lang="en-US" sz="2800" dirty="0">
                <a:solidFill>
                  <a:srgbClr val="92D050"/>
                </a:solidFill>
                <a:ea typeface="+mn-lt"/>
                <a:cs typeface="+mn-lt"/>
              </a:rPr>
              <a:t>now offered as an elective</a:t>
            </a:r>
            <a:r>
              <a:rPr lang="en-US" sz="2800" dirty="0">
                <a:solidFill>
                  <a:srgbClr val="FFFFFF"/>
                </a:solidFill>
                <a:ea typeface="+mn-lt"/>
                <a:cs typeface="+mn-lt"/>
              </a:rPr>
              <a:t> to </a:t>
            </a:r>
            <a:br>
              <a:rPr lang="en-US" sz="2800" dirty="0">
                <a:solidFill>
                  <a:srgbClr val="FFFFFF"/>
                </a:solidFill>
                <a:ea typeface="+mn-lt"/>
                <a:cs typeface="+mn-lt"/>
              </a:rPr>
            </a:br>
            <a:r>
              <a:rPr lang="en-US" sz="2800" dirty="0">
                <a:solidFill>
                  <a:srgbClr val="FFFFFF"/>
                </a:solidFill>
                <a:ea typeface="+mn-lt"/>
                <a:cs typeface="+mn-lt"/>
              </a:rPr>
              <a:t>High School Students throughout the state 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A25897-2A9D-4CD5-83A3-07DDC6C12704}"/>
              </a:ext>
            </a:extLst>
          </p:cNvPr>
          <p:cNvSpPr txBox="1"/>
          <p:nvPr/>
        </p:nvSpPr>
        <p:spPr>
          <a:xfrm>
            <a:off x="770301" y="4979488"/>
            <a:ext cx="271956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B0F0"/>
                </a:solidFill>
                <a:cs typeface="Calibri" panose="020F0502020204030204"/>
              </a:rPr>
              <a:t>Economics Course</a:t>
            </a:r>
            <a:endParaRPr lang="en-US" sz="2400" dirty="0">
              <a:solidFill>
                <a:srgbClr val="00B0F0"/>
              </a:solidFill>
              <a:cs typeface="Calibri" panose="020F050202020403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35B1D9-E42F-41CF-BD64-B7D7B81BC7AD}"/>
              </a:ext>
            </a:extLst>
          </p:cNvPr>
          <p:cNvSpPr txBox="1"/>
          <p:nvPr/>
        </p:nvSpPr>
        <p:spPr>
          <a:xfrm>
            <a:off x="770300" y="3729072"/>
            <a:ext cx="4016464" cy="12464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500" b="1">
                <a:solidFill>
                  <a:srgbClr val="92D050"/>
                </a:solidFill>
              </a:rPr>
              <a:t>25,751</a:t>
            </a:r>
            <a:endParaRPr lang="en-US" sz="75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6BA1A6-58C9-4A01-AA43-B2554C837686}"/>
              </a:ext>
            </a:extLst>
          </p:cNvPr>
          <p:cNvSpPr txBox="1"/>
          <p:nvPr/>
        </p:nvSpPr>
        <p:spPr>
          <a:xfrm>
            <a:off x="4319617" y="4979488"/>
            <a:ext cx="330109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B0F0"/>
                </a:solidFill>
              </a:rPr>
              <a:t>Economics</a:t>
            </a:r>
            <a:r>
              <a:rPr lang="en-US" sz="2400">
                <a:solidFill>
                  <a:srgbClr val="00B0F0"/>
                </a:solidFill>
                <a:cs typeface="Calibri" panose="020F0502020204030204"/>
              </a:rPr>
              <a:t> with</a:t>
            </a:r>
          </a:p>
          <a:p>
            <a:r>
              <a:rPr lang="en-US" sz="2400">
                <a:solidFill>
                  <a:srgbClr val="00B0F0"/>
                </a:solidFill>
                <a:cs typeface="Calibri" panose="020F0502020204030204"/>
              </a:rPr>
              <a:t>Financial Literacy </a:t>
            </a:r>
            <a:r>
              <a:rPr lang="en-US" sz="2400">
                <a:solidFill>
                  <a:srgbClr val="00B0F0"/>
                </a:solidFill>
                <a:ea typeface="+mn-lt"/>
                <a:cs typeface="+mn-lt"/>
              </a:rPr>
              <a:t>Course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769C15-852E-48E5-9FB5-67574C771812}"/>
              </a:ext>
            </a:extLst>
          </p:cNvPr>
          <p:cNvSpPr txBox="1"/>
          <p:nvPr/>
        </p:nvSpPr>
        <p:spPr>
          <a:xfrm>
            <a:off x="4264471" y="3729072"/>
            <a:ext cx="4016464" cy="12464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500" b="1">
                <a:solidFill>
                  <a:srgbClr val="92D050"/>
                </a:solidFill>
              </a:rPr>
              <a:t>67,536</a:t>
            </a:r>
            <a:endParaRPr lang="en-US" sz="75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70F925-CD28-4B2E-B83A-99BD31132147}"/>
              </a:ext>
            </a:extLst>
          </p:cNvPr>
          <p:cNvSpPr txBox="1"/>
          <p:nvPr/>
        </p:nvSpPr>
        <p:spPr>
          <a:xfrm>
            <a:off x="8109563" y="3729072"/>
            <a:ext cx="4016464" cy="12464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500" b="1">
                <a:solidFill>
                  <a:srgbClr val="92D050"/>
                </a:solidFill>
              </a:rPr>
              <a:t>9,333</a:t>
            </a:r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F5D777-574C-4776-BC57-8BA848C3052B}"/>
              </a:ext>
            </a:extLst>
          </p:cNvPr>
          <p:cNvSpPr txBox="1"/>
          <p:nvPr/>
        </p:nvSpPr>
        <p:spPr>
          <a:xfrm>
            <a:off x="8164709" y="5024606"/>
            <a:ext cx="378235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B0F0"/>
                </a:solidFill>
                <a:cs typeface="Calibri" panose="020F0502020204030204"/>
              </a:rPr>
              <a:t>Personal Financial Literacy </a:t>
            </a:r>
            <a:r>
              <a:rPr lang="en-US" sz="2400" dirty="0">
                <a:solidFill>
                  <a:srgbClr val="00B0F0"/>
                </a:solidFill>
                <a:cs typeface="Calibri" panose="020F0502020204030204"/>
              </a:rPr>
              <a:t>Course</a:t>
            </a:r>
            <a:endParaRPr lang="en-US" dirty="0">
              <a:solidFill>
                <a:srgbClr val="00B0F0"/>
              </a:solidFill>
              <a:cs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A5FDD8-EA21-4E39-821B-241BF2C5671F}"/>
              </a:ext>
            </a:extLst>
          </p:cNvPr>
          <p:cNvSpPr txBox="1"/>
          <p:nvPr/>
        </p:nvSpPr>
        <p:spPr>
          <a:xfrm>
            <a:off x="693821" y="3230479"/>
            <a:ext cx="396641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Students Enrolled: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8007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958D59-0A4A-4123-A4C4-BC9447EEABF5}"/>
              </a:ext>
            </a:extLst>
          </p:cNvPr>
          <p:cNvSpPr txBox="1"/>
          <p:nvPr/>
        </p:nvSpPr>
        <p:spPr>
          <a:xfrm>
            <a:off x="701177" y="578971"/>
            <a:ext cx="8500976" cy="769441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ea typeface="+mn-lt"/>
                <a:cs typeface="+mn-lt"/>
              </a:rPr>
              <a:t>Personal Financial Literacy Course</a:t>
            </a:r>
            <a:endParaRPr lang="en-US" sz="4400" b="1" dirty="0">
              <a:cs typeface="Calibri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E620D2-D254-4807-BF49-06EE314299AE}"/>
              </a:ext>
            </a:extLst>
          </p:cNvPr>
          <p:cNvCxnSpPr>
            <a:cxnSpLocks/>
          </p:cNvCxnSpPr>
          <p:nvPr/>
        </p:nvCxnSpPr>
        <p:spPr>
          <a:xfrm flipV="1">
            <a:off x="-26" y="1373123"/>
            <a:ext cx="8500976" cy="52925"/>
          </a:xfrm>
          <a:prstGeom prst="straightConnector1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E405915-34E8-4F27-91B6-56265A48FDF6}"/>
              </a:ext>
            </a:extLst>
          </p:cNvPr>
          <p:cNvSpPr txBox="1"/>
          <p:nvPr/>
        </p:nvSpPr>
        <p:spPr>
          <a:xfrm>
            <a:off x="9158316" y="3130629"/>
            <a:ext cx="4938885" cy="12464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500" b="1" dirty="0">
                <a:solidFill>
                  <a:srgbClr val="92D050"/>
                </a:solidFill>
              </a:rPr>
              <a:t>51 </a:t>
            </a:r>
            <a:r>
              <a:rPr lang="en-US" sz="4000" b="1" dirty="0">
                <a:solidFill>
                  <a:srgbClr val="92D050"/>
                </a:solidFill>
              </a:rPr>
              <a:t>of 67</a:t>
            </a:r>
            <a:endParaRPr lang="en-US" sz="4000" b="1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47CA4-7B9E-4F68-BCCD-0AB26A534688}"/>
              </a:ext>
            </a:extLst>
          </p:cNvPr>
          <p:cNvSpPr txBox="1"/>
          <p:nvPr/>
        </p:nvSpPr>
        <p:spPr>
          <a:xfrm>
            <a:off x="9202153" y="276161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FFFF"/>
                </a:solidFill>
                <a:cs typeface="Calibri"/>
              </a:rPr>
              <a:t>Students Total</a:t>
            </a:r>
          </a:p>
        </p:txBody>
      </p:sp>
      <p:pic>
        <p:nvPicPr>
          <p:cNvPr id="18" name="Picture 1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90B1B01-8B9B-41A8-9C49-3777BF5D8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93" y="1655995"/>
            <a:ext cx="8172450" cy="495453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F1FA4E7-5D8D-463E-B229-4D813AEDB540}"/>
              </a:ext>
            </a:extLst>
          </p:cNvPr>
          <p:cNvSpPr txBox="1"/>
          <p:nvPr/>
        </p:nvSpPr>
        <p:spPr>
          <a:xfrm>
            <a:off x="9158316" y="1655995"/>
            <a:ext cx="4016464" cy="12464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500" b="1">
                <a:solidFill>
                  <a:srgbClr val="92D050"/>
                </a:solidFill>
              </a:rPr>
              <a:t>9,333</a:t>
            </a:r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4B2328-5863-44E0-9EB7-BA763CC3BEC7}"/>
              </a:ext>
            </a:extLst>
          </p:cNvPr>
          <p:cNvSpPr txBox="1"/>
          <p:nvPr/>
        </p:nvSpPr>
        <p:spPr>
          <a:xfrm>
            <a:off x="9242258" y="421041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FFFF"/>
                </a:solidFill>
                <a:cs typeface="Segoe UI"/>
              </a:rPr>
              <a:t>Districts Offered Course</a:t>
            </a:r>
            <a:endParaRPr lang="en-US" b="1" dirty="0">
              <a:solidFill>
                <a:srgbClr val="FFFFFF"/>
              </a:solidFill>
              <a:cs typeface="Segoe U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290623-0B41-4445-B5E6-B58E9A56ED22}"/>
              </a:ext>
            </a:extLst>
          </p:cNvPr>
          <p:cNvSpPr txBox="1"/>
          <p:nvPr/>
        </p:nvSpPr>
        <p:spPr>
          <a:xfrm>
            <a:off x="9243539" y="4668901"/>
            <a:ext cx="4938885" cy="12464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500" b="1">
                <a:solidFill>
                  <a:srgbClr val="92D050"/>
                </a:solidFill>
              </a:rPr>
              <a:t>16</a:t>
            </a:r>
            <a:endParaRPr lang="en-US" sz="7500" b="1">
              <a:solidFill>
                <a:srgbClr val="FFFFFF"/>
              </a:solidFill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498ACE-8A41-4AD2-A50A-30CB19FA9EDD}"/>
              </a:ext>
            </a:extLst>
          </p:cNvPr>
          <p:cNvSpPr txBox="1"/>
          <p:nvPr/>
        </p:nvSpPr>
        <p:spPr>
          <a:xfrm>
            <a:off x="9317455" y="566924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FFFF"/>
                </a:solidFill>
                <a:cs typeface="Segoe UI"/>
              </a:rPr>
              <a:t>Districts had</a:t>
            </a:r>
          </a:p>
          <a:p>
            <a:r>
              <a:rPr lang="en-US" b="1">
                <a:solidFill>
                  <a:srgbClr val="FFFFFF"/>
                </a:solidFill>
                <a:cs typeface="Segoe UI"/>
              </a:rPr>
              <a:t>100+ Students</a:t>
            </a:r>
            <a:endParaRPr lang="en-US" b="1" dirty="0">
              <a:solidFill>
                <a:srgbClr val="FFFFFF"/>
              </a:solidFill>
              <a:cs typeface="Segoe 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8CD77-EA32-4ECA-96BA-989A987E3CE2}"/>
              </a:ext>
            </a:extLst>
          </p:cNvPr>
          <p:cNvSpPr txBox="1"/>
          <p:nvPr/>
        </p:nvSpPr>
        <p:spPr>
          <a:xfrm>
            <a:off x="2995057" y="1971465"/>
            <a:ext cx="403488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7F7F7F"/>
                </a:solidFill>
              </a:rPr>
              <a:t># of Students Who Took a PFL Course by District</a:t>
            </a:r>
          </a:p>
        </p:txBody>
      </p:sp>
    </p:spTree>
    <p:extLst>
      <p:ext uri="{BB962C8B-B14F-4D97-AF65-F5344CB8AC3E}">
        <p14:creationId xmlns:p14="http://schemas.microsoft.com/office/powerpoint/2010/main" val="405101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958D59-0A4A-4123-A4C4-BC9447EEABF5}"/>
              </a:ext>
            </a:extLst>
          </p:cNvPr>
          <p:cNvSpPr txBox="1"/>
          <p:nvPr/>
        </p:nvSpPr>
        <p:spPr>
          <a:xfrm>
            <a:off x="242735" y="578971"/>
            <a:ext cx="9367430" cy="769441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ea typeface="+mn-lt"/>
                <a:cs typeface="+mn-lt"/>
              </a:rPr>
              <a:t>Status of Personal Finance Education</a:t>
            </a:r>
            <a:endParaRPr lang="en-US" sz="4400" b="1" dirty="0">
              <a:cs typeface="Calibri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E620D2-D254-4807-BF49-06EE314299AE}"/>
              </a:ext>
            </a:extLst>
          </p:cNvPr>
          <p:cNvCxnSpPr>
            <a:cxnSpLocks/>
          </p:cNvCxnSpPr>
          <p:nvPr/>
        </p:nvCxnSpPr>
        <p:spPr>
          <a:xfrm flipV="1">
            <a:off x="-26" y="1413678"/>
            <a:ext cx="8853640" cy="12371"/>
          </a:xfrm>
          <a:prstGeom prst="straightConnector1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D92A6BB-AA01-0747-9A0C-DE3C5C5F5AA1}"/>
              </a:ext>
            </a:extLst>
          </p:cNvPr>
          <p:cNvSpPr txBox="1"/>
          <p:nvPr/>
        </p:nvSpPr>
        <p:spPr>
          <a:xfrm>
            <a:off x="261909" y="2353576"/>
            <a:ext cx="1351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Included in the K-12 Standards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F9DAF8-49C9-DA4D-B5B7-94F651C2513D}"/>
              </a:ext>
            </a:extLst>
          </p:cNvPr>
          <p:cNvSpPr txBox="1"/>
          <p:nvPr/>
        </p:nvSpPr>
        <p:spPr>
          <a:xfrm>
            <a:off x="1678332" y="2353576"/>
            <a:ext cx="2050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Standards Required to Be Implemented by Districts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D4B620-B517-E742-B05E-901DC1BF0A09}"/>
              </a:ext>
            </a:extLst>
          </p:cNvPr>
          <p:cNvSpPr txBox="1"/>
          <p:nvPr/>
        </p:nvSpPr>
        <p:spPr>
          <a:xfrm>
            <a:off x="3874685" y="2353576"/>
            <a:ext cx="1782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High School Course Required to Be Offered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B7829F-6C85-EF45-82C9-C310A291C312}"/>
              </a:ext>
            </a:extLst>
          </p:cNvPr>
          <p:cNvSpPr txBox="1"/>
          <p:nvPr/>
        </p:nvSpPr>
        <p:spPr>
          <a:xfrm>
            <a:off x="5802097" y="2353576"/>
            <a:ext cx="1961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Standalone High School Course Required to Be Taken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87D93D-4C91-1941-A896-AB6C7BC23399}"/>
              </a:ext>
            </a:extLst>
          </p:cNvPr>
          <p:cNvSpPr txBox="1"/>
          <p:nvPr/>
        </p:nvSpPr>
        <p:spPr>
          <a:xfrm>
            <a:off x="7872944" y="2353576"/>
            <a:ext cx="1961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Required Coursework Integrated into Another Course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224057-F496-804D-ABDC-8B0318A231EC}"/>
              </a:ext>
            </a:extLst>
          </p:cNvPr>
          <p:cNvSpPr txBox="1"/>
          <p:nvPr/>
        </p:nvSpPr>
        <p:spPr>
          <a:xfrm>
            <a:off x="9961720" y="2353576"/>
            <a:ext cx="1961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Standardized Testing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02C1FB-46F2-EF46-817B-4E54EFBE1F2D}"/>
              </a:ext>
            </a:extLst>
          </p:cNvPr>
          <p:cNvSpPr/>
          <p:nvPr/>
        </p:nvSpPr>
        <p:spPr>
          <a:xfrm>
            <a:off x="261909" y="3368030"/>
            <a:ext cx="1093694" cy="30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BF64B2-47D0-0448-8774-6B3B25440CBA}"/>
              </a:ext>
            </a:extLst>
          </p:cNvPr>
          <p:cNvSpPr/>
          <p:nvPr/>
        </p:nvSpPr>
        <p:spPr>
          <a:xfrm>
            <a:off x="3973297" y="3368030"/>
            <a:ext cx="1093694" cy="30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D6EF34-720F-814D-AA5A-C791C68908FA}"/>
              </a:ext>
            </a:extLst>
          </p:cNvPr>
          <p:cNvSpPr txBox="1"/>
          <p:nvPr/>
        </p:nvSpPr>
        <p:spPr>
          <a:xfrm>
            <a:off x="242735" y="1687380"/>
            <a:ext cx="3818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92D050"/>
                </a:solidFill>
              </a:rPr>
              <a:t>CURRENTLY IN FLORIDA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7DF52D-3D83-6F41-B6BC-3236C707EE48}"/>
              </a:ext>
            </a:extLst>
          </p:cNvPr>
          <p:cNvSpPr txBox="1"/>
          <p:nvPr/>
        </p:nvSpPr>
        <p:spPr>
          <a:xfrm>
            <a:off x="242735" y="4372591"/>
            <a:ext cx="3818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92D050"/>
                </a:solidFill>
              </a:rPr>
              <a:t>FLORIDA’S GOAL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1F9975-364A-8743-A04B-0020FCA5C8A9}"/>
              </a:ext>
            </a:extLst>
          </p:cNvPr>
          <p:cNvSpPr txBox="1"/>
          <p:nvPr/>
        </p:nvSpPr>
        <p:spPr>
          <a:xfrm>
            <a:off x="288113" y="4981475"/>
            <a:ext cx="1351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Included in the K-12 Standards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022C5B-2FAE-814E-8CA2-F5A66DAB58DE}"/>
              </a:ext>
            </a:extLst>
          </p:cNvPr>
          <p:cNvSpPr txBox="1"/>
          <p:nvPr/>
        </p:nvSpPr>
        <p:spPr>
          <a:xfrm>
            <a:off x="1704536" y="4981475"/>
            <a:ext cx="2050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Standards Required to Be Implemented by Districts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4A2359-AF75-7C4B-B83B-87DAA8199D97}"/>
              </a:ext>
            </a:extLst>
          </p:cNvPr>
          <p:cNvSpPr txBox="1"/>
          <p:nvPr/>
        </p:nvSpPr>
        <p:spPr>
          <a:xfrm>
            <a:off x="3900889" y="4981475"/>
            <a:ext cx="1782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High School Course Required to Be Offered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CC11B3-C483-A04A-AF28-B4CF2EE80406}"/>
              </a:ext>
            </a:extLst>
          </p:cNvPr>
          <p:cNvSpPr txBox="1"/>
          <p:nvPr/>
        </p:nvSpPr>
        <p:spPr>
          <a:xfrm>
            <a:off x="5828301" y="4981475"/>
            <a:ext cx="1961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Standalone High School Course Required to Be Taken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C9E55B-75EC-4C48-808B-F8EE6F96A443}"/>
              </a:ext>
            </a:extLst>
          </p:cNvPr>
          <p:cNvSpPr txBox="1"/>
          <p:nvPr/>
        </p:nvSpPr>
        <p:spPr>
          <a:xfrm>
            <a:off x="7899148" y="4981475"/>
            <a:ext cx="1961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Required Coursework Integrated into Another Course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617907-D5D0-DB4C-A847-691A9F1D2BC7}"/>
              </a:ext>
            </a:extLst>
          </p:cNvPr>
          <p:cNvSpPr txBox="1"/>
          <p:nvPr/>
        </p:nvSpPr>
        <p:spPr>
          <a:xfrm>
            <a:off x="9987924" y="4981475"/>
            <a:ext cx="1961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Standardized Testing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9E6F2B-8160-1044-8C06-F7CE5EBF6AB1}"/>
              </a:ext>
            </a:extLst>
          </p:cNvPr>
          <p:cNvSpPr/>
          <p:nvPr/>
        </p:nvSpPr>
        <p:spPr>
          <a:xfrm>
            <a:off x="288113" y="5995929"/>
            <a:ext cx="1093694" cy="30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5D5765-9F02-7441-AB46-4D4B4F4E967F}"/>
              </a:ext>
            </a:extLst>
          </p:cNvPr>
          <p:cNvSpPr/>
          <p:nvPr/>
        </p:nvSpPr>
        <p:spPr>
          <a:xfrm>
            <a:off x="5891054" y="5995929"/>
            <a:ext cx="1093694" cy="30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FC6A38-0EC7-CC42-BB7D-375A85F7AE7B}"/>
              </a:ext>
            </a:extLst>
          </p:cNvPr>
          <p:cNvSpPr/>
          <p:nvPr/>
        </p:nvSpPr>
        <p:spPr>
          <a:xfrm>
            <a:off x="1758325" y="5995929"/>
            <a:ext cx="1093694" cy="30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E5B5DE4-4D62-AB46-B97F-926782955922}"/>
              </a:ext>
            </a:extLst>
          </p:cNvPr>
          <p:cNvSpPr/>
          <p:nvPr/>
        </p:nvSpPr>
        <p:spPr>
          <a:xfrm>
            <a:off x="10104465" y="5995929"/>
            <a:ext cx="1093694" cy="30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7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335</Words>
  <Application>Microsoft Macintosh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Venditto</dc:creator>
  <cp:lastModifiedBy>Jessica Venditto</cp:lastModifiedBy>
  <cp:revision>2</cp:revision>
  <dcterms:created xsi:type="dcterms:W3CDTF">2020-05-28T19:06:19Z</dcterms:created>
  <dcterms:modified xsi:type="dcterms:W3CDTF">2020-06-02T13:51:39Z</dcterms:modified>
</cp:coreProperties>
</file>